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4" r:id="rId6"/>
    <p:sldId id="263" r:id="rId7"/>
    <p:sldId id="265" r:id="rId8"/>
    <p:sldId id="266" r:id="rId9"/>
    <p:sldId id="259" r:id="rId10"/>
    <p:sldId id="261" r:id="rId11"/>
    <p:sldId id="267" r:id="rId12"/>
    <p:sldId id="268" r:id="rId13"/>
    <p:sldId id="272" r:id="rId14"/>
    <p:sldId id="273" r:id="rId15"/>
    <p:sldId id="271" r:id="rId16"/>
  </p:sldIdLst>
  <p:sldSz cx="9144000" cy="6858000" type="screen4x3"/>
  <p:notesSz cx="7023100" cy="93091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97000D-E7AF-BA72-EA91-36E92528645B}" name="Lombardi, Nick" initials="NL" userId="S::nlombardi@wayland.ma.us::72c64f7f-1709-4416-9eed-c474b5ccea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9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mbardi, Nick" userId="72c64f7f-1709-4416-9eed-c474b5ccead9" providerId="ADAL" clId="{56F1593B-B3B4-42AF-8EFA-045AA7347057}"/>
    <pc:docChg chg="undo redo custSel modSld">
      <pc:chgData name="Lombardi, Nick" userId="72c64f7f-1709-4416-9eed-c474b5ccead9" providerId="ADAL" clId="{56F1593B-B3B4-42AF-8EFA-045AA7347057}" dt="2026-06-22T18:16:25.762" v="136" actId="20577"/>
      <pc:docMkLst>
        <pc:docMk/>
      </pc:docMkLst>
      <pc:sldChg chg="modSp mod">
        <pc:chgData name="Lombardi, Nick" userId="72c64f7f-1709-4416-9eed-c474b5ccead9" providerId="ADAL" clId="{56F1593B-B3B4-42AF-8EFA-045AA7347057}" dt="2026-06-22T18:12:34.541" v="95" actId="1076"/>
        <pc:sldMkLst>
          <pc:docMk/>
          <pc:sldMk cId="0" sldId="261"/>
        </pc:sldMkLst>
        <pc:spChg chg="mod">
          <ac:chgData name="Lombardi, Nick" userId="72c64f7f-1709-4416-9eed-c474b5ccead9" providerId="ADAL" clId="{56F1593B-B3B4-42AF-8EFA-045AA7347057}" dt="2026-06-22T18:12:34.541" v="95" actId="1076"/>
          <ac:spMkLst>
            <pc:docMk/>
            <pc:sldMk cId="0" sldId="261"/>
            <ac:spMk id="31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2:24.282" v="93" actId="1076"/>
          <ac:spMkLst>
            <pc:docMk/>
            <pc:sldMk cId="0" sldId="261"/>
            <ac:spMk id="32" creationId="{00000000-0000-0000-0000-000000000000}"/>
          </ac:spMkLst>
        </pc:spChg>
      </pc:sldChg>
      <pc:sldChg chg="delSp modSp mod">
        <pc:chgData name="Lombardi, Nick" userId="72c64f7f-1709-4416-9eed-c474b5ccead9" providerId="ADAL" clId="{56F1593B-B3B4-42AF-8EFA-045AA7347057}" dt="2026-06-22T18:11:08.719" v="88" actId="1076"/>
        <pc:sldMkLst>
          <pc:docMk/>
          <pc:sldMk cId="0" sldId="264"/>
        </pc:sldMkLst>
        <pc:spChg chg="mod">
          <ac:chgData name="Lombardi, Nick" userId="72c64f7f-1709-4416-9eed-c474b5ccead9" providerId="ADAL" clId="{56F1593B-B3B4-42AF-8EFA-045AA7347057}" dt="2026-06-22T16:56:55.452" v="55" actId="14100"/>
          <ac:spMkLst>
            <pc:docMk/>
            <pc:sldMk cId="0" sldId="264"/>
            <ac:spMk id="7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7:04:58.456" v="82" actId="14100"/>
          <ac:spMkLst>
            <pc:docMk/>
            <pc:sldMk cId="0" sldId="264"/>
            <ac:spMk id="8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7:01.616" v="56" actId="1076"/>
          <ac:spMkLst>
            <pc:docMk/>
            <pc:sldMk cId="0" sldId="264"/>
            <ac:spMk id="9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6:44.892" v="53" actId="14100"/>
          <ac:spMkLst>
            <pc:docMk/>
            <pc:sldMk cId="0" sldId="264"/>
            <ac:spMk id="11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7:26.957" v="61" actId="107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7:52.087" v="65" actId="1076"/>
          <ac:spMkLst>
            <pc:docMk/>
            <pc:sldMk cId="0" sldId="264"/>
            <ac:spMk id="13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8:51.001" v="75" actId="14100"/>
          <ac:spMkLst>
            <pc:docMk/>
            <pc:sldMk cId="0" sldId="264"/>
            <ac:spMk id="15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8:34.758" v="72" actId="14100"/>
          <ac:spMkLst>
            <pc:docMk/>
            <pc:sldMk cId="0" sldId="264"/>
            <ac:spMk id="16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9:19.185" v="77" actId="107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0:44.591" v="84" actId="14100"/>
          <ac:spMkLst>
            <pc:docMk/>
            <pc:sldMk cId="0" sldId="264"/>
            <ac:spMk id="19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7:04:53.098" v="81" actId="14100"/>
          <ac:spMkLst>
            <pc:docMk/>
            <pc:sldMk cId="0" sldId="264"/>
            <ac:spMk id="20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1:08.719" v="88" actId="1076"/>
          <ac:spMkLst>
            <pc:docMk/>
            <pc:sldMk cId="0" sldId="264"/>
            <ac:spMk id="21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5:29.140" v="40" actId="14100"/>
          <ac:spMkLst>
            <pc:docMk/>
            <pc:sldMk cId="0" sldId="264"/>
            <ac:spMk id="23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4:56.355" v="34" actId="14100"/>
          <ac:spMkLst>
            <pc:docMk/>
            <pc:sldMk cId="0" sldId="264"/>
            <ac:spMk id="24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5:57.445" v="45" actId="1076"/>
          <ac:spMkLst>
            <pc:docMk/>
            <pc:sldMk cId="0" sldId="264"/>
            <ac:spMk id="25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4:38.802" v="29" actId="14100"/>
          <ac:spMkLst>
            <pc:docMk/>
            <pc:sldMk cId="0" sldId="264"/>
            <ac:spMk id="26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5:17.910" v="39" actId="14100"/>
          <ac:spMkLst>
            <pc:docMk/>
            <pc:sldMk cId="0" sldId="264"/>
            <ac:spMk id="27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6:01.807" v="46" actId="1076"/>
          <ac:spMkLst>
            <pc:docMk/>
            <pc:sldMk cId="0" sldId="264"/>
            <ac:spMk id="28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5:46.347" v="43" actId="1076"/>
          <ac:spMkLst>
            <pc:docMk/>
            <pc:sldMk cId="0" sldId="264"/>
            <ac:spMk id="29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6:55:12.136" v="38" actId="14100"/>
          <ac:spMkLst>
            <pc:docMk/>
            <pc:sldMk cId="0" sldId="264"/>
            <ac:spMk id="30" creationId="{00000000-0000-0000-0000-000000000000}"/>
          </ac:spMkLst>
        </pc:spChg>
        <pc:spChg chg="del mod">
          <ac:chgData name="Lombardi, Nick" userId="72c64f7f-1709-4416-9eed-c474b5ccead9" providerId="ADAL" clId="{56F1593B-B3B4-42AF-8EFA-045AA7347057}" dt="2026-06-22T16:52:26.593" v="3" actId="478"/>
          <ac:spMkLst>
            <pc:docMk/>
            <pc:sldMk cId="0" sldId="264"/>
            <ac:spMk id="31" creationId="{00000000-0000-0000-0000-000000000000}"/>
          </ac:spMkLst>
        </pc:spChg>
      </pc:sldChg>
      <pc:sldChg chg="modSp mod">
        <pc:chgData name="Lombardi, Nick" userId="72c64f7f-1709-4416-9eed-c474b5ccead9" providerId="ADAL" clId="{56F1593B-B3B4-42AF-8EFA-045AA7347057}" dt="2026-06-22T18:11:38.331" v="92" actId="20577"/>
        <pc:sldMkLst>
          <pc:docMk/>
          <pc:sldMk cId="0" sldId="265"/>
        </pc:sldMkLst>
        <pc:spChg chg="mod">
          <ac:chgData name="Lombardi, Nick" userId="72c64f7f-1709-4416-9eed-c474b5ccead9" providerId="ADAL" clId="{56F1593B-B3B4-42AF-8EFA-045AA7347057}" dt="2026-06-22T18:11:38.331" v="92" actId="20577"/>
          <ac:spMkLst>
            <pc:docMk/>
            <pc:sldMk cId="0" sldId="265"/>
            <ac:spMk id="8" creationId="{00000000-0000-0000-0000-000000000000}"/>
          </ac:spMkLst>
        </pc:spChg>
      </pc:sldChg>
      <pc:sldChg chg="delSp modSp mod">
        <pc:chgData name="Lombardi, Nick" userId="72c64f7f-1709-4416-9eed-c474b5ccead9" providerId="ADAL" clId="{56F1593B-B3B4-42AF-8EFA-045AA7347057}" dt="2026-06-22T18:13:15.982" v="101" actId="478"/>
        <pc:sldMkLst>
          <pc:docMk/>
          <pc:sldMk cId="0" sldId="267"/>
        </pc:sldMkLst>
        <pc:spChg chg="del">
          <ac:chgData name="Lombardi, Nick" userId="72c64f7f-1709-4416-9eed-c474b5ccead9" providerId="ADAL" clId="{56F1593B-B3B4-42AF-8EFA-045AA7347057}" dt="2026-06-22T18:13:15.982" v="101" actId="478"/>
          <ac:spMkLst>
            <pc:docMk/>
            <pc:sldMk cId="0" sldId="267"/>
            <ac:spMk id="27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3:06.951" v="100" actId="14100"/>
          <ac:spMkLst>
            <pc:docMk/>
            <pc:sldMk cId="0" sldId="267"/>
            <ac:spMk id="33" creationId="{00000000-0000-0000-0000-000000000000}"/>
          </ac:spMkLst>
        </pc:spChg>
      </pc:sldChg>
      <pc:sldChg chg="delSp mod">
        <pc:chgData name="Lombardi, Nick" userId="72c64f7f-1709-4416-9eed-c474b5ccead9" providerId="ADAL" clId="{56F1593B-B3B4-42AF-8EFA-045AA7347057}" dt="2026-06-22T18:13:27.860" v="102" actId="478"/>
        <pc:sldMkLst>
          <pc:docMk/>
          <pc:sldMk cId="0" sldId="268"/>
        </pc:sldMkLst>
        <pc:spChg chg="del">
          <ac:chgData name="Lombardi, Nick" userId="72c64f7f-1709-4416-9eed-c474b5ccead9" providerId="ADAL" clId="{56F1593B-B3B4-42AF-8EFA-045AA7347057}" dt="2026-06-22T18:13:27.860" v="102" actId="478"/>
          <ac:spMkLst>
            <pc:docMk/>
            <pc:sldMk cId="0" sldId="268"/>
            <ac:spMk id="37" creationId="{00000000-0000-0000-0000-000000000000}"/>
          </ac:spMkLst>
        </pc:spChg>
      </pc:sldChg>
      <pc:sldChg chg="delSp modSp mod">
        <pc:chgData name="Lombardi, Nick" userId="72c64f7f-1709-4416-9eed-c474b5ccead9" providerId="ADAL" clId="{56F1593B-B3B4-42AF-8EFA-045AA7347057}" dt="2026-06-22T18:14:48.687" v="113" actId="242"/>
        <pc:sldMkLst>
          <pc:docMk/>
          <pc:sldMk cId="0" sldId="272"/>
        </pc:sldMkLst>
        <pc:spChg chg="mod">
          <ac:chgData name="Lombardi, Nick" userId="72c64f7f-1709-4416-9eed-c474b5ccead9" providerId="ADAL" clId="{56F1593B-B3B4-42AF-8EFA-045AA7347057}" dt="2026-06-22T18:14:48.687" v="113" actId="242"/>
          <ac:spMkLst>
            <pc:docMk/>
            <pc:sldMk cId="0" sldId="272"/>
            <ac:spMk id="6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4:10.587" v="109" actId="1076"/>
          <ac:spMkLst>
            <pc:docMk/>
            <pc:sldMk cId="0" sldId="272"/>
            <ac:spMk id="20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4:07.359" v="108" actId="1076"/>
          <ac:spMkLst>
            <pc:docMk/>
            <pc:sldMk cId="0" sldId="272"/>
            <ac:spMk id="21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4:02.467" v="107" actId="1076"/>
          <ac:spMkLst>
            <pc:docMk/>
            <pc:sldMk cId="0" sldId="272"/>
            <ac:spMk id="22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3:59.182" v="106" actId="1076"/>
          <ac:spMkLst>
            <pc:docMk/>
            <pc:sldMk cId="0" sldId="272"/>
            <ac:spMk id="23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4:25.407" v="111" actId="1076"/>
          <ac:spMkLst>
            <pc:docMk/>
            <pc:sldMk cId="0" sldId="272"/>
            <ac:spMk id="24" creationId="{00000000-0000-0000-0000-000000000000}"/>
          </ac:spMkLst>
        </pc:spChg>
        <pc:spChg chg="del">
          <ac:chgData name="Lombardi, Nick" userId="72c64f7f-1709-4416-9eed-c474b5ccead9" providerId="ADAL" clId="{56F1593B-B3B4-42AF-8EFA-045AA7347057}" dt="2026-06-22T18:13:47.459" v="103" actId="478"/>
          <ac:spMkLst>
            <pc:docMk/>
            <pc:sldMk cId="0" sldId="272"/>
            <ac:spMk id="25" creationId="{00000000-0000-0000-0000-000000000000}"/>
          </ac:spMkLst>
        </pc:spChg>
        <pc:spChg chg="del">
          <ac:chgData name="Lombardi, Nick" userId="72c64f7f-1709-4416-9eed-c474b5ccead9" providerId="ADAL" clId="{56F1593B-B3B4-42AF-8EFA-045AA7347057}" dt="2026-06-22T18:13:51.109" v="104" actId="478"/>
          <ac:spMkLst>
            <pc:docMk/>
            <pc:sldMk cId="0" sldId="272"/>
            <ac:spMk id="72" creationId="{00000000-0000-0000-0000-000000000000}"/>
          </ac:spMkLst>
        </pc:spChg>
      </pc:sldChg>
      <pc:sldChg chg="delSp modSp mod">
        <pc:chgData name="Lombardi, Nick" userId="72c64f7f-1709-4416-9eed-c474b5ccead9" providerId="ADAL" clId="{56F1593B-B3B4-42AF-8EFA-045AA7347057}" dt="2026-06-22T18:16:25.762" v="136" actId="20577"/>
        <pc:sldMkLst>
          <pc:docMk/>
          <pc:sldMk cId="0" sldId="273"/>
        </pc:sldMkLst>
        <pc:spChg chg="mod">
          <ac:chgData name="Lombardi, Nick" userId="72c64f7f-1709-4416-9eed-c474b5ccead9" providerId="ADAL" clId="{56F1593B-B3B4-42AF-8EFA-045AA7347057}" dt="2026-06-22T18:15:48.009" v="133" actId="14100"/>
          <ac:spMkLst>
            <pc:docMk/>
            <pc:sldMk cId="0" sldId="273"/>
            <ac:spMk id="7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6:25.762" v="136" actId="20577"/>
          <ac:spMkLst>
            <pc:docMk/>
            <pc:sldMk cId="0" sldId="273"/>
            <ac:spMk id="9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5:56.852" v="134" actId="14100"/>
          <ac:spMkLst>
            <pc:docMk/>
            <pc:sldMk cId="0" sldId="273"/>
            <ac:spMk id="18" creationId="{00000000-0000-0000-0000-000000000000}"/>
          </ac:spMkLst>
        </pc:spChg>
        <pc:spChg chg="mod">
          <ac:chgData name="Lombardi, Nick" userId="72c64f7f-1709-4416-9eed-c474b5ccead9" providerId="ADAL" clId="{56F1593B-B3B4-42AF-8EFA-045AA7347057}" dt="2026-06-22T18:15:11.378" v="129" actId="6549"/>
          <ac:spMkLst>
            <pc:docMk/>
            <pc:sldMk cId="0" sldId="273"/>
            <ac:spMk id="31" creationId="{00000000-0000-0000-0000-000000000000}"/>
          </ac:spMkLst>
        </pc:spChg>
        <pc:spChg chg="del">
          <ac:chgData name="Lombardi, Nick" userId="72c64f7f-1709-4416-9eed-c474b5ccead9" providerId="ADAL" clId="{56F1593B-B3B4-42AF-8EFA-045AA7347057}" dt="2026-06-22T18:15:33.883" v="131" actId="478"/>
          <ac:spMkLst>
            <pc:docMk/>
            <pc:sldMk cId="0" sldId="273"/>
            <ac:spMk id="32" creationId="{00000000-0000-0000-0000-000000000000}"/>
          </ac:spMkLst>
        </pc:spChg>
        <pc:spChg chg="del">
          <ac:chgData name="Lombardi, Nick" userId="72c64f7f-1709-4416-9eed-c474b5ccead9" providerId="ADAL" clId="{56F1593B-B3B4-42AF-8EFA-045AA7347057}" dt="2026-06-22T18:15:31.325" v="130" actId="478"/>
          <ac:spMkLst>
            <pc:docMk/>
            <pc:sldMk cId="0" sldId="273"/>
            <ac:spMk id="3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092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93324" tIns="46662" rIns="93324" bIns="4666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324" tIns="46662" rIns="93324" bIns="46662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5C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837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82880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274320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Cybersecurity at</a:t>
            </a:r>
            <a:endParaRPr lang="en-US" sz="44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Town of Wayland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502920" y="47091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overview for the League of Women Voters of Wayland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02920" y="51206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8FCB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is, what the Town protects, and how we approach it</a:t>
            </a:r>
            <a:endParaRPr lang="en-US" sz="1300" dirty="0"/>
          </a:p>
        </p:txBody>
      </p:sp>
      <p:pic>
        <p:nvPicPr>
          <p:cNvPr id="9" name="Image 1" descr="/tmp/build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6217920"/>
            <a:ext cx="1280160" cy="3959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We’ll Cover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plain-language look at cybersecurity, what the Town protects, the threats we face, and how we respond.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874520"/>
            <a:ext cx="8138160" cy="621792"/>
          </a:xfrm>
          <a:prstGeom prst="rect">
            <a:avLst/>
          </a:prstGeom>
          <a:solidFill>
            <a:srgbClr val="FBF6EC"/>
          </a:solidFill>
          <a:ln w="9525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874520"/>
            <a:ext cx="91440" cy="621792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77240" y="1984248"/>
            <a:ext cx="402336" cy="402336"/>
          </a:xfrm>
          <a:prstGeom prst="ellipse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19842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020824"/>
            <a:ext cx="329184" cy="32918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920240" y="1874520"/>
            <a:ext cx="6492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Cybersecurity Is 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really means, and the layers that make it up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02920" y="2587752"/>
            <a:ext cx="8138160" cy="621792"/>
          </a:xfrm>
          <a:prstGeom prst="rect">
            <a:avLst/>
          </a:prstGeom>
          <a:solidFill>
            <a:srgbClr val="E4EFE8"/>
          </a:solidFill>
          <a:ln w="9525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02920" y="2587752"/>
            <a:ext cx="91440" cy="621792"/>
          </a:xfrm>
          <a:prstGeom prst="rect">
            <a:avLst/>
          </a:prstGeom>
          <a:solidFill>
            <a:srgbClr val="2C7A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777240" y="2697480"/>
            <a:ext cx="402336" cy="402336"/>
          </a:xfrm>
          <a:prstGeom prst="ellipse">
            <a:avLst/>
          </a:prstGeom>
          <a:solidFill>
            <a:srgbClr val="2C7A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77240" y="26974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20" y="2734056"/>
            <a:ext cx="329184" cy="32918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920240" y="2587752"/>
            <a:ext cx="6492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C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Threats 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Ransomware, AI-driven attacks, and cyberespionage — including close to home</a:t>
            </a:r>
            <a:endParaRPr lang="en-US" sz="1350" dirty="0"/>
          </a:p>
        </p:txBody>
      </p:sp>
      <p:sp>
        <p:nvSpPr>
          <p:cNvPr id="19" name="Shape 15"/>
          <p:cNvSpPr/>
          <p:nvPr/>
        </p:nvSpPr>
        <p:spPr>
          <a:xfrm>
            <a:off x="502920" y="3300984"/>
            <a:ext cx="8138160" cy="621792"/>
          </a:xfrm>
          <a:prstGeom prst="rect">
            <a:avLst/>
          </a:prstGeom>
          <a:solidFill>
            <a:srgbClr val="F7E9E1"/>
          </a:solidFill>
          <a:ln w="9525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502920" y="3300984"/>
            <a:ext cx="91440" cy="621792"/>
          </a:xfrm>
          <a:prstGeom prst="rect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777240" y="3410712"/>
            <a:ext cx="402336" cy="402336"/>
          </a:xfrm>
          <a:prstGeom prst="ellipse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777240" y="34107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320" y="3447288"/>
            <a:ext cx="329184" cy="329184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920240" y="3300984"/>
            <a:ext cx="6492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05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 for Wayland 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systems and services every department and resident depends on</a:t>
            </a:r>
            <a:endParaRPr lang="en-US" sz="1350" dirty="0"/>
          </a:p>
        </p:txBody>
      </p:sp>
      <p:sp>
        <p:nvSpPr>
          <p:cNvPr id="25" name="Shape 20"/>
          <p:cNvSpPr/>
          <p:nvPr/>
        </p:nvSpPr>
        <p:spPr>
          <a:xfrm>
            <a:off x="502920" y="4014216"/>
            <a:ext cx="8138160" cy="621792"/>
          </a:xfrm>
          <a:prstGeom prst="rect">
            <a:avLst/>
          </a:prstGeom>
          <a:solidFill>
            <a:srgbClr val="E2F2F0"/>
          </a:solidFill>
          <a:ln w="9525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502920" y="4014216"/>
            <a:ext cx="91440" cy="621792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2"/>
          <p:cNvSpPr/>
          <p:nvPr/>
        </p:nvSpPr>
        <p:spPr>
          <a:xfrm>
            <a:off x="777240" y="4123944"/>
            <a:ext cx="402336" cy="402336"/>
          </a:xfrm>
          <a:prstGeom prst="ellipse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/>
          <p:nvPr/>
        </p:nvSpPr>
        <p:spPr>
          <a:xfrm>
            <a:off x="777240" y="41239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7320" y="4160520"/>
            <a:ext cx="329184" cy="329184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1920240" y="4014216"/>
            <a:ext cx="6492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Protect 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kinds of information the Town holds, across every department</a:t>
            </a:r>
            <a:endParaRPr lang="en-US" sz="1350" dirty="0"/>
          </a:p>
        </p:txBody>
      </p:sp>
      <p:sp>
        <p:nvSpPr>
          <p:cNvPr id="31" name="Shape 25"/>
          <p:cNvSpPr/>
          <p:nvPr/>
        </p:nvSpPr>
        <p:spPr>
          <a:xfrm>
            <a:off x="502920" y="4727448"/>
            <a:ext cx="8138160" cy="621792"/>
          </a:xfrm>
          <a:prstGeom prst="rect">
            <a:avLst/>
          </a:prstGeom>
          <a:solidFill>
            <a:srgbClr val="FBF1DE"/>
          </a:solidFill>
          <a:ln w="9525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6"/>
          <p:cNvSpPr/>
          <p:nvPr/>
        </p:nvSpPr>
        <p:spPr>
          <a:xfrm>
            <a:off x="502920" y="4727448"/>
            <a:ext cx="91440" cy="621792"/>
          </a:xfrm>
          <a:prstGeom prst="rect">
            <a:avLst/>
          </a:prstGeom>
          <a:solidFill>
            <a:srgbClr val="D49A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7"/>
          <p:cNvSpPr/>
          <p:nvPr/>
        </p:nvSpPr>
        <p:spPr>
          <a:xfrm>
            <a:off x="777240" y="4837176"/>
            <a:ext cx="402336" cy="402336"/>
          </a:xfrm>
          <a:prstGeom prst="ellipse">
            <a:avLst/>
          </a:prstGeom>
          <a:solidFill>
            <a:srgbClr val="D49A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8"/>
          <p:cNvSpPr/>
          <p:nvPr/>
        </p:nvSpPr>
        <p:spPr>
          <a:xfrm>
            <a:off x="777240" y="4837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700" dirty="0"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7320" y="4873752"/>
            <a:ext cx="329184" cy="329184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1920240" y="4727448"/>
            <a:ext cx="6492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D4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Respond 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in depth and the standards that guide us</a:t>
            </a:r>
            <a:endParaRPr lang="en-US" sz="1350" dirty="0"/>
          </a:p>
        </p:txBody>
      </p:sp>
      <p:sp>
        <p:nvSpPr>
          <p:cNvPr id="37" name="Shape 30"/>
          <p:cNvSpPr/>
          <p:nvPr/>
        </p:nvSpPr>
        <p:spPr>
          <a:xfrm>
            <a:off x="502920" y="5440680"/>
            <a:ext cx="8138160" cy="621792"/>
          </a:xfrm>
          <a:prstGeom prst="rect">
            <a:avLst/>
          </a:prstGeom>
          <a:solidFill>
            <a:srgbClr val="F7F1E4"/>
          </a:solidFill>
          <a:ln w="9525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1"/>
          <p:cNvSpPr/>
          <p:nvPr/>
        </p:nvSpPr>
        <p:spPr>
          <a:xfrm>
            <a:off x="502920" y="5440680"/>
            <a:ext cx="91440" cy="621792"/>
          </a:xfrm>
          <a:prstGeom prst="rect">
            <a:avLst/>
          </a:prstGeom>
          <a:solidFill>
            <a:srgbClr val="2A7A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2"/>
          <p:cNvSpPr/>
          <p:nvPr/>
        </p:nvSpPr>
        <p:spPr>
          <a:xfrm>
            <a:off x="777240" y="5550408"/>
            <a:ext cx="402336" cy="402336"/>
          </a:xfrm>
          <a:prstGeom prst="ellipse">
            <a:avLst/>
          </a:prstGeom>
          <a:solidFill>
            <a:srgbClr val="2A7A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3"/>
          <p:cNvSpPr/>
          <p:nvPr/>
        </p:nvSpPr>
        <p:spPr>
          <a:xfrm>
            <a:off x="777240" y="5550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700" dirty="0"/>
          </a:p>
        </p:txBody>
      </p:sp>
      <p:pic>
        <p:nvPicPr>
          <p:cNvPr id="4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7320" y="5586984"/>
            <a:ext cx="329184" cy="329184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1920240" y="5440680"/>
            <a:ext cx="6492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A7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Budget Picture 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fits in the overall Town budget</a:t>
            </a:r>
            <a:endParaRPr lang="en-US" sz="1350" dirty="0"/>
          </a:p>
        </p:txBody>
      </p:sp>
      <p:pic>
        <p:nvPicPr>
          <p:cNvPr id="43" name="Image 6" descr="/tmp/build/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45" name="Text 36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IT Does for Wayland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keep the systems running that every department — and every resident — depends on.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187452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IT Department supports daily operations across Town Hall, Public Safety, Public Works, the Library, the Schools’ shared infrastructure, and resident-facing services. When a payroll runs, a tax bill goes out, a 911 call is dispatched, a permit is issued, or a resident pays a utility bill online — IT systems are in the middle of it. Our team is small, but the surface area we cover is large, and the expectations from residents and staff keep growing.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3021800"/>
            <a:ext cx="1931670" cy="13581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3021800"/>
            <a:ext cx="1931670" cy="45719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0060" y="3753840"/>
            <a:ext cx="1931670" cy="410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~350</a:t>
            </a:r>
            <a:endParaRPr lang="en-US" sz="3600" b="1" dirty="0">
              <a:solidFill>
                <a:srgbClr val="0E5C63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algn="ctr"/>
            <a:endParaRPr lang="en-US" sz="800" dirty="0">
              <a:solidFill>
                <a:srgbClr val="5B677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1600" b="1" dirty="0">
                <a:solidFill>
                  <a:srgbClr val="0E5C63"/>
                </a:solidFill>
                <a:latin typeface="Georgia" pitchFamily="34" charset="0"/>
              </a:rPr>
              <a:t>Devices</a:t>
            </a:r>
            <a:r>
              <a:rPr lang="en-US" sz="16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>
                <a:solidFill>
                  <a:srgbClr val="0E5C63"/>
                </a:solidFill>
                <a:latin typeface="Georgia" pitchFamily="34" charset="0"/>
              </a:rPr>
              <a:t>supported</a:t>
            </a:r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594360" y="3981920"/>
            <a:ext cx="1748790" cy="2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571750" y="3021800"/>
            <a:ext cx="1931670" cy="13581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571750" y="3021800"/>
            <a:ext cx="1931670" cy="45719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571750" y="3455782"/>
            <a:ext cx="1931670" cy="410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12+</a:t>
            </a:r>
          </a:p>
          <a:p>
            <a:pPr marL="0" indent="0" algn="ctr">
              <a:buNone/>
            </a:pPr>
            <a:endParaRPr lang="en-US" sz="800" b="1" dirty="0">
              <a:solidFill>
                <a:srgbClr val="0E5C63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E5C63"/>
                </a:solidFill>
                <a:latin typeface="Georgia" pitchFamily="34" charset="0"/>
              </a:rPr>
              <a:t>Town Buildings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640580" y="3046229"/>
            <a:ext cx="1931670" cy="13581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640580" y="3021800"/>
            <a:ext cx="1931670" cy="45719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640580" y="3863026"/>
            <a:ext cx="1931670" cy="410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60+</a:t>
            </a:r>
          </a:p>
          <a:p>
            <a:pPr algn="ctr"/>
            <a:r>
              <a:rPr lang="en-US" sz="1600" b="1" dirty="0">
                <a:solidFill>
                  <a:srgbClr val="0E5C63"/>
                </a:solidFill>
                <a:latin typeface="Georgia" pitchFamily="34" charset="0"/>
              </a:rPr>
              <a:t>Systems</a:t>
            </a:r>
            <a:r>
              <a:rPr lang="en-US" sz="16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>
                <a:solidFill>
                  <a:srgbClr val="0E5C63"/>
                </a:solidFill>
                <a:latin typeface="Georgia" pitchFamily="34" charset="0"/>
              </a:rPr>
              <a:t>&amp; applications</a:t>
            </a:r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20" name="Shape 18"/>
          <p:cNvSpPr/>
          <p:nvPr/>
        </p:nvSpPr>
        <p:spPr>
          <a:xfrm>
            <a:off x="6709410" y="3021800"/>
            <a:ext cx="1931670" cy="1382561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709410" y="3021800"/>
            <a:ext cx="1931670" cy="45719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709410" y="3455782"/>
            <a:ext cx="1931670" cy="410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E5C63"/>
                </a:solidFill>
                <a:latin typeface="Georgia" pitchFamily="34" charset="0"/>
              </a:rPr>
              <a:t>100</a:t>
            </a:r>
            <a:r>
              <a:rPr lang="en-US" sz="3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</a:p>
          <a:p>
            <a:pPr algn="ctr"/>
            <a:endParaRPr lang="en-US" sz="800" b="1" dirty="0">
              <a:solidFill>
                <a:srgbClr val="0E5C63"/>
              </a:solidFill>
              <a:latin typeface="Georgia" pitchFamily="34" charset="0"/>
            </a:endParaRPr>
          </a:p>
          <a:p>
            <a:pPr algn="ctr"/>
            <a:r>
              <a:rPr lang="en-US" sz="1600" b="1" dirty="0">
                <a:solidFill>
                  <a:srgbClr val="0E5C63"/>
                </a:solidFill>
                <a:latin typeface="Georgia" pitchFamily="34" charset="0"/>
              </a:rPr>
              <a:t>Network</a:t>
            </a:r>
            <a:r>
              <a:rPr lang="en-US" sz="16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>
                <a:solidFill>
                  <a:srgbClr val="0E5C63"/>
                </a:solidFill>
                <a:latin typeface="Georgia" pitchFamily="34" charset="0"/>
              </a:rPr>
              <a:t>devices</a:t>
            </a:r>
          </a:p>
        </p:txBody>
      </p:sp>
      <p:pic>
        <p:nvPicPr>
          <p:cNvPr id="25" name="Image 0" descr="/tmp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6610000"/>
            <a:ext cx="868680" cy="268834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502920" y="66100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3657600" y="6610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900" dirty="0"/>
          </a:p>
        </p:txBody>
      </p:sp>
      <p:sp>
        <p:nvSpPr>
          <p:cNvPr id="60" name="TouchLabel"/>
          <p:cNvSpPr txBox="1"/>
          <p:nvPr/>
        </p:nvSpPr>
        <p:spPr>
          <a:xfrm>
            <a:off x="502920" y="4475651"/>
            <a:ext cx="8138160" cy="27432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E8A8C"/>
                </a:solidFill>
                <a:latin typeface="Calibri" pitchFamily="34" charset="0"/>
              </a:rPr>
              <a:t>WHAT THAT LOOKS LIKE, DAY TO DAY</a:t>
            </a:r>
          </a:p>
        </p:txBody>
      </p:sp>
      <p:sp>
        <p:nvSpPr>
          <p:cNvPr id="61" name="Tile0"/>
          <p:cNvSpPr/>
          <p:nvPr/>
        </p:nvSpPr>
        <p:spPr>
          <a:xfrm>
            <a:off x="502920" y="505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36576" rIns="45720" bIns="36576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Pay a tax bill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online payments</a:t>
            </a:r>
          </a:p>
        </p:txBody>
      </p:sp>
      <p:sp>
        <p:nvSpPr>
          <p:cNvPr id="62" name="Tile1"/>
          <p:cNvSpPr/>
          <p:nvPr/>
        </p:nvSpPr>
        <p:spPr>
          <a:xfrm>
            <a:off x="1880616" y="505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36576" rIns="45720" bIns="36576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Get a permit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building &amp; licensing</a:t>
            </a:r>
          </a:p>
        </p:txBody>
      </p:sp>
      <p:sp>
        <p:nvSpPr>
          <p:cNvPr id="63" name="Tile2"/>
          <p:cNvSpPr/>
          <p:nvPr/>
        </p:nvSpPr>
        <p:spPr>
          <a:xfrm>
            <a:off x="3258312" y="505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36576" rIns="45720" bIns="36576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911 dispatch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public safety</a:t>
            </a:r>
          </a:p>
        </p:txBody>
      </p:sp>
      <p:sp>
        <p:nvSpPr>
          <p:cNvPr id="64" name="Tile3"/>
          <p:cNvSpPr/>
          <p:nvPr/>
        </p:nvSpPr>
        <p:spPr>
          <a:xfrm>
            <a:off x="4636008" y="505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36576" rIns="45720" bIns="36576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Run payroll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town &amp; schools</a:t>
            </a:r>
          </a:p>
        </p:txBody>
      </p:sp>
      <p:sp>
        <p:nvSpPr>
          <p:cNvPr id="65" name="Tile4"/>
          <p:cNvSpPr/>
          <p:nvPr/>
        </p:nvSpPr>
        <p:spPr>
          <a:xfrm>
            <a:off x="6013704" y="505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36576" rIns="45720" bIns="36576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Use the library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catalog &amp; wifi</a:t>
            </a:r>
          </a:p>
        </p:txBody>
      </p:sp>
      <p:sp>
        <p:nvSpPr>
          <p:cNvPr id="66" name="Tile5"/>
          <p:cNvSpPr/>
          <p:nvPr/>
        </p:nvSpPr>
        <p:spPr>
          <a:xfrm>
            <a:off x="7391400" y="505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36576" rIns="45720" bIns="36576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Sign in securely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staff &amp; student logins</a:t>
            </a:r>
          </a:p>
        </p:txBody>
      </p:sp>
      <p:sp>
        <p:nvSpPr>
          <p:cNvPr id="200" name="TileB0"/>
          <p:cNvSpPr/>
          <p:nvPr/>
        </p:nvSpPr>
        <p:spPr>
          <a:xfrm>
            <a:off x="502920" y="557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27432" rIns="45720" bIns="27432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Email &amp; files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staff productivity</a:t>
            </a:r>
          </a:p>
        </p:txBody>
      </p:sp>
      <p:sp>
        <p:nvSpPr>
          <p:cNvPr id="201" name="TileB1"/>
          <p:cNvSpPr/>
          <p:nvPr/>
        </p:nvSpPr>
        <p:spPr>
          <a:xfrm>
            <a:off x="1880616" y="557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27432" rIns="45720" bIns="27432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Field &amp; remote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DPW, inspectors, schools</a:t>
            </a:r>
          </a:p>
        </p:txBody>
      </p:sp>
      <p:sp>
        <p:nvSpPr>
          <p:cNvPr id="202" name="TileB2"/>
          <p:cNvSpPr/>
          <p:nvPr/>
        </p:nvSpPr>
        <p:spPr>
          <a:xfrm>
            <a:off x="3258312" y="557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27432" rIns="45720" bIns="27432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Run elections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voter &amp; ballot systems</a:t>
            </a:r>
          </a:p>
        </p:txBody>
      </p:sp>
      <p:sp>
        <p:nvSpPr>
          <p:cNvPr id="203" name="TileB3"/>
          <p:cNvSpPr/>
          <p:nvPr/>
        </p:nvSpPr>
        <p:spPr>
          <a:xfrm>
            <a:off x="4636008" y="557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27432" rIns="45720" bIns="27432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Cameras &amp; access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building security</a:t>
            </a:r>
          </a:p>
        </p:txBody>
      </p:sp>
      <p:sp>
        <p:nvSpPr>
          <p:cNvPr id="204" name="TileB4"/>
          <p:cNvSpPr/>
          <p:nvPr/>
        </p:nvSpPr>
        <p:spPr>
          <a:xfrm>
            <a:off x="6013704" y="557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27432" rIns="45720" bIns="27432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Help desk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staff &amp; resident support</a:t>
            </a:r>
          </a:p>
        </p:txBody>
      </p:sp>
      <p:sp>
        <p:nvSpPr>
          <p:cNvPr id="205" name="TileB5"/>
          <p:cNvSpPr/>
          <p:nvPr/>
        </p:nvSpPr>
        <p:spPr>
          <a:xfrm>
            <a:off x="7391400" y="5571193"/>
            <a:ext cx="1249680" cy="4700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45720" tIns="27432" rIns="45720" bIns="27432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5C63"/>
                </a:solidFill>
                <a:latin typeface="Calibri" pitchFamily="34" charset="0"/>
              </a:rPr>
              <a:t>Web &amp; online forms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5B6770"/>
                </a:solidFill>
                <a:latin typeface="Calibri" pitchFamily="34" charset="0"/>
              </a:rPr>
              <a:t>town website services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Mean by Cybersecurity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product — a continuous program of controls, people, and processes.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182880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is the ongoing work of keeping the Town’s systems and information available, accurate, and confidential. It is not a single product to buy and forget. It is a layered set of practices across identity, devices, networks, applications, and data  together with the people and processes that operate them.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788920"/>
            <a:ext cx="8138160" cy="6858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953512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88720" y="2788920"/>
            <a:ext cx="7269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government is a common target nationwide.  </a:t>
            </a:r>
            <a:r>
              <a:rPr lang="en-US" sz="11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Towns hold sensitive information and run essential services, which is why a steady, layered approach matters.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02920" y="3749040"/>
            <a:ext cx="1517904" cy="23317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02920" y="3749040"/>
            <a:ext cx="1517904" cy="54864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969264" y="4005072"/>
            <a:ext cx="585216" cy="585216"/>
          </a:xfrm>
          <a:prstGeom prst="ellipse">
            <a:avLst/>
          </a:prstGeom>
          <a:solidFill>
            <a:srgbClr val="F0E7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92" y="4114800"/>
            <a:ext cx="365760" cy="3657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02920" y="466344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576072" y="498348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sign-in, multi-factor, least-privilege access, Authentication and Authorization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2157984" y="3749040"/>
            <a:ext cx="1517904" cy="23317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2157984" y="3749040"/>
            <a:ext cx="1517904" cy="54864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2624328" y="4005072"/>
            <a:ext cx="585216" cy="585216"/>
          </a:xfrm>
          <a:prstGeom prst="ellipse">
            <a:avLst/>
          </a:prstGeom>
          <a:solidFill>
            <a:srgbClr val="F0E7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056" y="4114800"/>
            <a:ext cx="365760" cy="36576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2157984" y="466344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2231136" y="498348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Protection, updates, and encryption on Town devices.</a:t>
            </a:r>
            <a:endParaRPr lang="en-US" sz="950" dirty="0"/>
          </a:p>
        </p:txBody>
      </p:sp>
      <p:sp>
        <p:nvSpPr>
          <p:cNvPr id="23" name="Shape 18"/>
          <p:cNvSpPr/>
          <p:nvPr/>
        </p:nvSpPr>
        <p:spPr>
          <a:xfrm>
            <a:off x="3813048" y="3749040"/>
            <a:ext cx="1517904" cy="23317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3813048" y="3749040"/>
            <a:ext cx="1517904" cy="54864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4279392" y="4005072"/>
            <a:ext cx="585216" cy="585216"/>
          </a:xfrm>
          <a:prstGeom prst="ellipse">
            <a:avLst/>
          </a:prstGeom>
          <a:solidFill>
            <a:srgbClr val="F0E7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120" y="4114800"/>
            <a:ext cx="365760" cy="36576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3813048" y="466344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3886200" y="498348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Modern, segmented, and monitored connectivity.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5468112" y="3749040"/>
            <a:ext cx="1517904" cy="23317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4"/>
          <p:cNvSpPr/>
          <p:nvPr/>
        </p:nvSpPr>
        <p:spPr>
          <a:xfrm>
            <a:off x="5468112" y="3749040"/>
            <a:ext cx="1517904" cy="54864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5"/>
          <p:cNvSpPr/>
          <p:nvPr/>
        </p:nvSpPr>
        <p:spPr>
          <a:xfrm>
            <a:off x="5934456" y="4005072"/>
            <a:ext cx="585216" cy="585216"/>
          </a:xfrm>
          <a:prstGeom prst="ellipse">
            <a:avLst/>
          </a:prstGeom>
          <a:solidFill>
            <a:srgbClr val="F0E7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184" y="4114800"/>
            <a:ext cx="365760" cy="36576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5468112" y="466344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250" dirty="0"/>
          </a:p>
        </p:txBody>
      </p:sp>
      <p:sp>
        <p:nvSpPr>
          <p:cNvPr id="34" name="Text 27"/>
          <p:cNvSpPr/>
          <p:nvPr/>
        </p:nvSpPr>
        <p:spPr>
          <a:xfrm>
            <a:off x="5541264" y="498348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awareness training and phishing exercises.</a:t>
            </a:r>
            <a:endParaRPr lang="en-US" sz="950" dirty="0"/>
          </a:p>
        </p:txBody>
      </p:sp>
      <p:sp>
        <p:nvSpPr>
          <p:cNvPr id="35" name="Shape 28"/>
          <p:cNvSpPr/>
          <p:nvPr/>
        </p:nvSpPr>
        <p:spPr>
          <a:xfrm>
            <a:off x="7123176" y="3749040"/>
            <a:ext cx="1517904" cy="23317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9"/>
          <p:cNvSpPr/>
          <p:nvPr/>
        </p:nvSpPr>
        <p:spPr>
          <a:xfrm>
            <a:off x="7123176" y="3749040"/>
            <a:ext cx="1517904" cy="54864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7589520" y="4005072"/>
            <a:ext cx="585216" cy="585216"/>
          </a:xfrm>
          <a:prstGeom prst="ellipse">
            <a:avLst/>
          </a:prstGeom>
          <a:solidFill>
            <a:srgbClr val="F0E7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9248" y="4114800"/>
            <a:ext cx="365760" cy="365760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7123176" y="466344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Backup</a:t>
            </a:r>
            <a:endParaRPr lang="en-US" sz="1250" dirty="0"/>
          </a:p>
        </p:txBody>
      </p:sp>
      <p:sp>
        <p:nvSpPr>
          <p:cNvPr id="40" name="Text 32"/>
          <p:cNvSpPr/>
          <p:nvPr/>
        </p:nvSpPr>
        <p:spPr>
          <a:xfrm>
            <a:off x="7196328" y="498348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Organized data, reliable backups, tested recovery.</a:t>
            </a:r>
            <a:endParaRPr lang="en-US" sz="950" dirty="0"/>
          </a:p>
        </p:txBody>
      </p:sp>
      <p:pic>
        <p:nvPicPr>
          <p:cNvPr id="41" name="Image 6" descr="/tmp/build/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43" name="Text 34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CURRENT LANDSCAPE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Today’s Threats to Local Government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 remains the most common threat to cities and towns and AI is making attacks faster and more convincing.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2296220"/>
            <a:ext cx="1911096" cy="1362658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979004"/>
            <a:ext cx="1911096" cy="302424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2628" y="2666015"/>
            <a:ext cx="1911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C05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44%</a:t>
            </a:r>
          </a:p>
          <a:p>
            <a:pPr marL="0" indent="0" algn="ctr">
              <a:buNone/>
            </a:pPr>
            <a:endParaRPr lang="en-US" sz="1200" b="1" dirty="0">
              <a:solidFill>
                <a:srgbClr val="C0532B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algn="ctr"/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 breaches now involve ransomware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578608" y="2293866"/>
            <a:ext cx="1911096" cy="136501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578608" y="1983608"/>
            <a:ext cx="1911096" cy="320039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560320" y="2976372"/>
            <a:ext cx="1911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C05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65%</a:t>
            </a:r>
          </a:p>
          <a:p>
            <a:pPr marL="0" indent="0" algn="ctr">
              <a:buNone/>
            </a:pPr>
            <a:endParaRPr lang="en-US" sz="900" b="1" dirty="0">
              <a:solidFill>
                <a:srgbClr val="C0532B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algn="ctr"/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 in attacks on government bodies, early 2025</a:t>
            </a:r>
            <a:endParaRPr lang="en-US" sz="1400" dirty="0"/>
          </a:p>
          <a:p>
            <a:pPr marL="0" indent="0" algn="ctr">
              <a:buNone/>
            </a:pP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2688336" y="2532888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654296" y="2303952"/>
            <a:ext cx="1911096" cy="1354926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654296" y="1979004"/>
            <a:ext cx="1911096" cy="331201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654296" y="2746494"/>
            <a:ext cx="1911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C05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 6</a:t>
            </a:r>
          </a:p>
          <a:p>
            <a:pPr marL="0" indent="0" algn="ctr">
              <a:buNone/>
            </a:pPr>
            <a:endParaRPr lang="en-US" sz="900" b="1" dirty="0">
              <a:solidFill>
                <a:srgbClr val="C0532B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algn="ctr"/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Massachusetts communities reported hit (NBC10)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729984" y="2339586"/>
            <a:ext cx="1911096" cy="131929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729984" y="1979004"/>
            <a:ext cx="1911096" cy="348144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29984" y="2724912"/>
            <a:ext cx="1911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C05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$1.5 M</a:t>
            </a:r>
          </a:p>
          <a:p>
            <a:pPr marL="0" indent="0" algn="ctr">
              <a:buNone/>
            </a:pPr>
            <a:endParaRPr lang="en-US" sz="1200" b="1" dirty="0">
              <a:solidFill>
                <a:srgbClr val="C0532B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algn="ctr"/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ransom of Government agencies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52628" y="4401760"/>
            <a:ext cx="3520440" cy="159845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52628" y="3973068"/>
            <a:ext cx="3520440" cy="41148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00281" y="3998080"/>
            <a:ext cx="22940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REACHES A TOWN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1520" y="4535424"/>
            <a:ext cx="3474720" cy="1230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emails that trick staff into a click</a:t>
            </a:r>
            <a:endParaRPr lang="en-US" sz="1200" dirty="0"/>
          </a:p>
          <a:p>
            <a:pPr marL="342900" indent="-3429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Stolen or reused passwords</a:t>
            </a:r>
            <a:endParaRPr lang="en-US" sz="1200" dirty="0"/>
          </a:p>
          <a:p>
            <a:pPr marL="342900" indent="-3429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Unpatched, internet-facing systems</a:t>
            </a:r>
            <a:endParaRPr lang="en-US" sz="1200" dirty="0"/>
          </a:p>
          <a:p>
            <a:pPr marL="342900" indent="-3429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Compromise of a trusted software vendor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439412" y="4384548"/>
            <a:ext cx="4251962" cy="1615664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420721" y="3976362"/>
            <a:ext cx="4251962" cy="411480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805172" y="4020200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IT’S GETTING WORSE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617720" y="4493940"/>
            <a:ext cx="4073654" cy="1181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“Ransomware-as-a-service” lets less-skilled actors attack</a:t>
            </a:r>
            <a:endParaRPr lang="en-US" sz="1200" dirty="0"/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writes flawless phishing and fakes voices and video</a:t>
            </a:r>
            <a:endParaRPr lang="en-US" sz="1200" dirty="0"/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helps attackers find and exploit weak points faster</a:t>
            </a:r>
            <a:endParaRPr lang="en-US" sz="1200" dirty="0"/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is often stolen before being locked, adding extortion</a:t>
            </a:r>
            <a:endParaRPr lang="en-US" sz="1200" dirty="0"/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Towns are seen as under-resourced, lower-risk targets</a:t>
            </a:r>
            <a:endParaRPr lang="en-US" sz="1200" dirty="0"/>
          </a:p>
        </p:txBody>
      </p:sp>
      <p:pic>
        <p:nvPicPr>
          <p:cNvPr id="32" name="Image 0" descr="/tmp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33" name="Text 30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PICTURE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Matters for Municipalities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country, attacks on cities and towns affect far more than data — these are the sector-wide realities.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828800"/>
            <a:ext cx="2560320" cy="196596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828800"/>
            <a:ext cx="2560320" cy="54864"/>
          </a:xfrm>
          <a:prstGeom prst="rect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11680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43000" y="199339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5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Disruption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04088" y="2487168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services can be interrupted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 can take days or weeks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Restoring operations is the hardest part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291840" y="1828800"/>
            <a:ext cx="2560320" cy="196596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291840" y="1828800"/>
            <a:ext cx="2560320" cy="54864"/>
          </a:xfrm>
          <a:prstGeom prst="rect">
            <a:avLst/>
          </a:prstGeom>
          <a:solidFill>
            <a:srgbClr val="D49A1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0" y="2011680"/>
            <a:ext cx="365760" cy="3657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931920" y="199339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4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Cost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3493008" y="2487168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Response, recovery, and legal expenses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Rebuilding affected systems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 ransom demands run high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6080760" y="1828800"/>
            <a:ext cx="2560320" cy="196596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6080760" y="1828800"/>
            <a:ext cx="2560320" cy="54864"/>
          </a:xfrm>
          <a:prstGeom prst="rect">
            <a:avLst/>
          </a:prstGeom>
          <a:solidFill>
            <a:srgbClr val="2A7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2011680"/>
            <a:ext cx="365760" cy="3657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720840" y="199339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7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&amp; Regulatory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6281928" y="2487168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Breach-notice duties under c. 93H / 201 CMR 17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Oversight findings and potential penalties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Possible civil claims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502920" y="3959352"/>
            <a:ext cx="2560320" cy="196596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502920" y="3959352"/>
            <a:ext cx="2560320" cy="54864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142232"/>
            <a:ext cx="365760" cy="36576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143000" y="4151376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Expectations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704088" y="4768596"/>
            <a:ext cx="217627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insurers expect strong controls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controls can affect coverage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Premiums and terms reflect posture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3291840" y="3959352"/>
            <a:ext cx="2560320" cy="196596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3291840" y="3959352"/>
            <a:ext cx="2560320" cy="54864"/>
          </a:xfrm>
          <a:prstGeom prst="rect">
            <a:avLst/>
          </a:prstGeom>
          <a:solidFill>
            <a:srgbClr val="6A4C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720" y="4142232"/>
            <a:ext cx="365760" cy="36576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3931920" y="4123944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A4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Trust</a:t>
            </a:r>
            <a:endParaRPr lang="en-US" sz="1600" dirty="0"/>
          </a:p>
        </p:txBody>
      </p:sp>
      <p:sp>
        <p:nvSpPr>
          <p:cNvPr id="31" name="Text 24"/>
          <p:cNvSpPr/>
          <p:nvPr/>
        </p:nvSpPr>
        <p:spPr>
          <a:xfrm>
            <a:off x="3493008" y="461772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Residents trust towns with their information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 draw public attention</a:t>
            </a:r>
            <a:endParaRPr lang="en-US" sz="9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takes time to rebuild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6080760" y="3959352"/>
            <a:ext cx="2560320" cy="196596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6080760" y="3959352"/>
            <a:ext cx="2560320" cy="54864"/>
          </a:xfrm>
          <a:prstGeom prst="rect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4142232"/>
            <a:ext cx="365760" cy="365760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6720840" y="4123944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5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Intrusions</a:t>
            </a:r>
            <a:endParaRPr lang="en-US" sz="1600" dirty="0"/>
          </a:p>
        </p:txBody>
      </p:sp>
      <p:sp>
        <p:nvSpPr>
          <p:cNvPr id="36" name="Text 28"/>
          <p:cNvSpPr/>
          <p:nvPr/>
        </p:nvSpPr>
        <p:spPr>
          <a:xfrm>
            <a:off x="6281928" y="461772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Intrusions can go unnoticed for months</a:t>
            </a:r>
            <a:endParaRPr lang="en-US" sz="8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Stolen credentials are a common entry point</a:t>
            </a:r>
            <a:endParaRPr lang="en-US" sz="8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can be staged from the inside</a:t>
            </a:r>
            <a:endParaRPr lang="en-US" sz="8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Backups may be targeted too</a:t>
            </a:r>
            <a:endParaRPr lang="en-US" sz="850" dirty="0"/>
          </a:p>
          <a:p>
            <a:pPr marL="127000" indent="-1270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is what makes detection possible</a:t>
            </a:r>
            <a:endParaRPr lang="en-US" sz="850" dirty="0"/>
          </a:p>
        </p:txBody>
      </p:sp>
      <p:pic>
        <p:nvPicPr>
          <p:cNvPr id="37" name="Image 6" descr="/tmp/build/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39" name="Text 30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TO HOME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It’s Already Happening in Massachusetts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 across the Commonwealth have been disrupted by ransomware in the past five years.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828800"/>
          <a:ext cx="8090000" cy="3291840"/>
        </p:xfrm>
        <a:graphic>
          <a:graphicData uri="http://schemas.openxmlformats.org/drawingml/2006/table">
            <a:tbl>
              <a:tblPr/>
              <a:tblGrid>
                <a:gridCol w="2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 of community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was reported publicly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was at risk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Massachusetts city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City systems hit; a multi-million-dollar ransom was demanded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Resident &amp; payment data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municipal police department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Systems affected; contained quickly using backups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Police records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community college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Taken offline by a ransomware attack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 records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island school district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Schools disrupted; closed briefly during the response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 records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public school district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District systems affected by ransomware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 records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Massachusetts city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Major attack; data later leaked by the attackers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Resident &amp; payment data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suburban school district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School systems taken offline as a precaution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 records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E5C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municipal light department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8A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Utility systems affected; outside help engaged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C05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Resident &amp; payment data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C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02920" y="6010835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** Each example is drawn from public news reporting of real Massachusetts incidents, shown without naming the communities involved.</a:t>
            </a:r>
            <a:endParaRPr lang="en-US" sz="800" dirty="0"/>
          </a:p>
        </p:txBody>
      </p:sp>
      <p:pic>
        <p:nvPicPr>
          <p:cNvPr id="9" name="Image 0" descr="/tmp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7" name="Text 7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DIFFERENT KIND OF THREAT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Just Ransomware — Cyberespionage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attackers aren’t after money. Nation-state groups seek quiet, long-term access to infrastructure.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874520"/>
            <a:ext cx="3886200" cy="27889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874520"/>
            <a:ext cx="3886200" cy="41148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IT’S DIFFERENT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2423160"/>
            <a:ext cx="34747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is access and intelligence, not a ransom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Attackers stay hidden for months or years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backed by foreign governments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Targets utilities and infrastructure, not just data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Detected through monitoring — not a ransom note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1874520"/>
            <a:ext cx="3886200" cy="27889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754880" y="1874520"/>
            <a:ext cx="3886200" cy="411480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937760" y="1874520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4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MASSACHUSETTS UTILITY, 2023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983480" y="2423160"/>
            <a:ext cx="34747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MA municipal light &amp; water department was accessed by a foreign cyberespionage group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FBI alerted them; ~200 New England organizations were affected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point: a firewall with a known, unpatched flaw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Contained with CISA and FBI help; no customer data lost</a:t>
            </a:r>
            <a:endParaRPr lang="en-US" sz="1200" dirty="0"/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later two-week penetration test confirmed the fixes held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5285232"/>
            <a:ext cx="8138160" cy="64008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31520" y="5266944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lesson:  </a:t>
            </a:r>
            <a:r>
              <a:rPr lang="en-US" sz="14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upkeep — patching, monitoring, and regular testing — is what catches threats that never announce themselves.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02920" y="623620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Littleton Electric Light &amp; Water Departments public case study (2025) and CISA/FBI reporting on the “Volt Typhoon” campaign.</a:t>
            </a:r>
            <a:endParaRPr lang="en-US" sz="800" dirty="0"/>
          </a:p>
        </p:txBody>
      </p:sp>
      <p:pic>
        <p:nvPicPr>
          <p:cNvPr id="18" name="Image 0" descr="/tmp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APPROACH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Goals and Persistent Challenges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02920" y="1554480"/>
            <a:ext cx="3886200" cy="45720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02920" y="1554480"/>
            <a:ext cx="3886200" cy="4572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5800" y="1554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2121408"/>
            <a:ext cx="3520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resident &amp; Town information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Safeguard the sensitive data residents and staff entrust to the Town.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2779776"/>
            <a:ext cx="3520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infrastructure current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Refresh systems on a planned lifecycle and adopt modern, supported platforms.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85800" y="3438144"/>
            <a:ext cx="3520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a strong security posture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strengthening protections as threats and standards keep changing.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5800" y="4096512"/>
            <a:ext cx="3520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for rising security costs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is a moving target; staying protected costs more each year.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" y="4754880"/>
            <a:ext cx="3520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resident &amp; staff services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connectivity, modern tools, fewer disruptions.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5800" y="5413248"/>
            <a:ext cx="3520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regulatory &amp; insurance standards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 with M.G.L. c. 93H / 201 CMR 17.00, CJIS, PCI DSS, and cyber insurance.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754880" y="1554480"/>
            <a:ext cx="3886200" cy="45720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754880" y="1554480"/>
            <a:ext cx="3886200" cy="457200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37760" y="1554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CHALLENGES</a:t>
            </a:r>
          </a:p>
        </p:txBody>
      </p:sp>
      <p:sp>
        <p:nvSpPr>
          <p:cNvPr id="18" name="Text 16"/>
          <p:cNvSpPr/>
          <p:nvPr/>
        </p:nvSpPr>
        <p:spPr>
          <a:xfrm>
            <a:off x="4937760" y="2148840"/>
            <a:ext cx="3520440" cy="65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has a lifecycle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and equipment must be refreshed on a schedule as they age — a constant across every organization.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937760" y="3127248"/>
            <a:ext cx="3520440" cy="65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Threats keep evolving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Attackers and their tactics change continually, so defenses are reviewed and updated, never finished.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937760" y="4105656"/>
            <a:ext cx="3520440" cy="65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is a moving target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rise over time; insurers and frameworks expect more each year, and towns work to keep pace.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937760" y="5084064"/>
            <a:ext cx="3520440" cy="65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teams, broad scope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 IT teams are small relative to the range of systems and services they support.</a:t>
            </a:r>
            <a:endParaRPr lang="en-US" sz="1400" dirty="0"/>
          </a:p>
        </p:txBody>
      </p:sp>
      <p:pic>
        <p:nvPicPr>
          <p:cNvPr id="22" name="Image 0" descr="/tmp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WHAT’S PROTECTED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Kinds of Information Towns Hold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every municipality, Wayland holds categories of information that are sensitive and regulated.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828800"/>
            <a:ext cx="3931920" cy="9144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828800"/>
            <a:ext cx="64008" cy="9144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084832"/>
            <a:ext cx="402336" cy="40233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80160" y="192024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 Information
</a:t>
            </a: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details and records tied to taxes, utilities, and other Town services.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4709160" y="1828800"/>
            <a:ext cx="3931920" cy="9144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709160" y="1828800"/>
            <a:ext cx="64008" cy="9144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2084832"/>
            <a:ext cx="402336" cy="40233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86400" y="192024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Information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payroll, tax, and benefits records that any employer maintains.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502920" y="2907792"/>
            <a:ext cx="3931920" cy="9144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502920" y="2907792"/>
            <a:ext cx="64008" cy="9144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163824"/>
            <a:ext cx="402336" cy="40233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2999232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Safety Information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 handled by police and fire under separate state and federal rules.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4709160" y="2907792"/>
            <a:ext cx="3931920" cy="9144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4709160" y="2907792"/>
            <a:ext cx="64008" cy="9144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760" y="3163824"/>
            <a:ext cx="402336" cy="40233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86400" y="2999232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Information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accounting, vendor payments, and related financial records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502920" y="3986784"/>
            <a:ext cx="3931920" cy="9144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502920" y="3986784"/>
            <a:ext cx="64008" cy="9144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4242816"/>
            <a:ext cx="402336" cy="40233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280160" y="4078224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Facilities Information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that help keep Town buildings safe and access controlled.</a:t>
            </a:r>
            <a:endParaRPr lang="en-US" sz="1600" dirty="0"/>
          </a:p>
        </p:txBody>
      </p:sp>
      <p:sp>
        <p:nvSpPr>
          <p:cNvPr id="27" name="Shape 20"/>
          <p:cNvSpPr/>
          <p:nvPr/>
        </p:nvSpPr>
        <p:spPr>
          <a:xfrm>
            <a:off x="4709160" y="3986784"/>
            <a:ext cx="3931920" cy="91440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1"/>
          <p:cNvSpPr/>
          <p:nvPr/>
        </p:nvSpPr>
        <p:spPr>
          <a:xfrm>
            <a:off x="4709160" y="3986784"/>
            <a:ext cx="64008" cy="9144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760" y="4242816"/>
            <a:ext cx="402336" cy="402336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5486400" y="4078224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IT Systems
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everyday systems — email, files, and applications — that staff rely on.</a:t>
            </a:r>
            <a:endParaRPr lang="en-US" sz="1600" dirty="0"/>
          </a:p>
        </p:txBody>
      </p:sp>
      <p:sp>
        <p:nvSpPr>
          <p:cNvPr id="31" name="Shape 23"/>
          <p:cNvSpPr/>
          <p:nvPr/>
        </p:nvSpPr>
        <p:spPr>
          <a:xfrm>
            <a:off x="502920" y="5268020"/>
            <a:ext cx="8138160" cy="68580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4"/>
          <p:cNvSpPr/>
          <p:nvPr/>
        </p:nvSpPr>
        <p:spPr>
          <a:xfrm>
            <a:off x="731520" y="5221224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Governed by:  </a:t>
            </a:r>
            <a:r>
              <a:rPr lang="en-US" sz="14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M.G.L. c. 93H / 201 CMR 17.00  ·  FBI CJIS Security Policy  ·  PCI DSS  ·  HIPAA (where applicable)  ·  MIIA cyber insurance</a:t>
            </a:r>
            <a:endParaRPr lang="en-US" sz="1400" dirty="0"/>
          </a:p>
        </p:txBody>
      </p:sp>
      <p:pic>
        <p:nvPicPr>
          <p:cNvPr id="33" name="Image 6" descr="/tmp/build/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35" name="Text 26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Strategy — Defense in Depth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Layered controls, aligned to recognized frameworks, prioritized by risk.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874520"/>
            <a:ext cx="4572000" cy="676656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874520"/>
            <a:ext cx="64008" cy="676656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2029968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34440" y="1874520"/>
            <a:ext cx="3657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  </a:t>
            </a: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Training, phishing tests, clear policies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02920" y="2670048"/>
            <a:ext cx="4572000" cy="676656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02920" y="2670048"/>
            <a:ext cx="64008" cy="676656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2825496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34440" y="2670048"/>
            <a:ext cx="3840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  </a:t>
            </a: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MFA, conditional access, privileged accounts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502920" y="3465576"/>
            <a:ext cx="4572000" cy="676656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502920" y="3465576"/>
            <a:ext cx="64008" cy="676656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" y="3621024"/>
            <a:ext cx="365760" cy="3657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34440" y="3465576"/>
            <a:ext cx="3657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ENDPOINTS   </a:t>
            </a: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 detection &amp; response, patching, encryption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502920" y="4261104"/>
            <a:ext cx="4572000" cy="676656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502920" y="4261104"/>
            <a:ext cx="64008" cy="676656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" y="4416552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34440" y="4261104"/>
            <a:ext cx="3657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  </a:t>
            </a: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Firewall, segmentation, monitoring</a:t>
            </a:r>
            <a:endParaRPr lang="en-US" sz="1600" dirty="0"/>
          </a:p>
        </p:txBody>
      </p:sp>
      <p:sp>
        <p:nvSpPr>
          <p:cNvPr id="23" name="Shape 17"/>
          <p:cNvSpPr/>
          <p:nvPr/>
        </p:nvSpPr>
        <p:spPr>
          <a:xfrm>
            <a:off x="502920" y="5056632"/>
            <a:ext cx="4572000" cy="676656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502920" y="5056632"/>
            <a:ext cx="64008" cy="676656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88" y="5212080"/>
            <a:ext cx="365760" cy="36576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234440" y="5056632"/>
            <a:ext cx="3657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  </a:t>
            </a: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Classification, DLP, immutable backups</a:t>
            </a:r>
            <a:endParaRPr lang="en-US" sz="1600" dirty="0"/>
          </a:p>
        </p:txBody>
      </p:sp>
      <p:sp>
        <p:nvSpPr>
          <p:cNvPr id="28" name="Shape 21"/>
          <p:cNvSpPr/>
          <p:nvPr/>
        </p:nvSpPr>
        <p:spPr>
          <a:xfrm>
            <a:off x="5440680" y="1874520"/>
            <a:ext cx="3200400" cy="1691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2"/>
          <p:cNvSpPr/>
          <p:nvPr/>
        </p:nvSpPr>
        <p:spPr>
          <a:xfrm>
            <a:off x="5623560" y="19659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TO FRAMEWORKS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5669280" y="2286000"/>
            <a:ext cx="2788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Cybersecurity Framework</a:t>
            </a:r>
            <a:endParaRPr lang="en-US" sz="11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 Critical Security Controls</a:t>
            </a:r>
            <a:endParaRPr lang="en-US" sz="11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CISA SLTT recommendations</a:t>
            </a:r>
            <a:endParaRPr lang="en-US" sz="11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M.G.L. c. 93H / 201 CMR 17.00 WISP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5440680" y="3703320"/>
            <a:ext cx="3200400" cy="365760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5"/>
          <p:cNvSpPr/>
          <p:nvPr/>
        </p:nvSpPr>
        <p:spPr>
          <a:xfrm>
            <a:off x="5623560" y="37033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WE’RE FOCUSED</a:t>
            </a:r>
            <a:endParaRPr lang="en-US" sz="1400" dirty="0"/>
          </a:p>
        </p:txBody>
      </p:sp>
      <p:sp>
        <p:nvSpPr>
          <p:cNvPr id="33" name="Text 26"/>
          <p:cNvSpPr/>
          <p:nvPr/>
        </p:nvSpPr>
        <p:spPr>
          <a:xfrm>
            <a:off x="5440680" y="4206240"/>
            <a:ext cx="3200400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Retiring end-of-life systems</a:t>
            </a:r>
            <a:endParaRPr lang="en-US" sz="1400" dirty="0"/>
          </a:p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Extending multi-factor authentication</a:t>
            </a:r>
            <a:endParaRPr lang="en-US" sz="1400" dirty="0"/>
          </a:p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Modernizing the network and perimeter</a:t>
            </a:r>
            <a:endParaRPr lang="en-US" sz="1400" dirty="0"/>
          </a:p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 monitoring and detection</a:t>
            </a:r>
            <a:endParaRPr lang="en-US" sz="1400" dirty="0"/>
          </a:p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Strengthening backup and recovery</a:t>
            </a:r>
            <a:endParaRPr lang="en-US" sz="1400" dirty="0"/>
          </a:p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security testing of our defenses</a:t>
            </a:r>
            <a:endParaRPr lang="en-US" sz="1400" dirty="0"/>
          </a:p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security awareness training</a:t>
            </a:r>
            <a:endParaRPr lang="en-US" sz="1400" dirty="0"/>
          </a:p>
        </p:txBody>
      </p:sp>
      <p:pic>
        <p:nvPicPr>
          <p:cNvPr id="34" name="Image 5" descr="/tmp/build/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36" name="Text 28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RECOGNIZED FRAMEWORKS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Standards That Guide Us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Town doesn’t invent its own rules — it follows widely recognized national standards and legal requirements.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828800"/>
            <a:ext cx="3931920" cy="11704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828800"/>
            <a:ext cx="64008" cy="1170432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029968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80160" y="19385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MIIA Cyber Insurance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280160" y="2286000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Town’s insurer requires specific safeguards — multi-factor authentication, training, backups — as a condition of coverage</a:t>
            </a: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709160" y="1828800"/>
            <a:ext cx="3931920" cy="11704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09160" y="1828800"/>
            <a:ext cx="64008" cy="1170432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2029968"/>
            <a:ext cx="365760" cy="3657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486400" y="19385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Cybersecurity Framework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5486400" y="2286000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federal standard for managing cyber risk: identify, protect, detect, respond, recover. A common language for security.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02920" y="3145536"/>
            <a:ext cx="3931920" cy="11704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502920" y="3145536"/>
            <a:ext cx="64008" cy="1170432"/>
          </a:xfrm>
          <a:prstGeom prst="rect">
            <a:avLst/>
          </a:prstGeom>
          <a:solidFill>
            <a:srgbClr val="2C7A5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346704"/>
            <a:ext cx="365760" cy="3657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280160" y="325526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 Critical Security Controls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1280160" y="360273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prioritized, practical checklist of the safeguards that prevent the most common attacks.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4709160" y="3145536"/>
            <a:ext cx="3931920" cy="11704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4709160" y="3145536"/>
            <a:ext cx="64008" cy="1170432"/>
          </a:xfrm>
          <a:prstGeom prst="rect">
            <a:avLst/>
          </a:prstGeom>
          <a:solidFill>
            <a:srgbClr val="2A7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760" y="3346704"/>
            <a:ext cx="365760" cy="36576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486400" y="325526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7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CISA Guidance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5486400" y="360273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federal cybersecurity agency’s recommendations for state, local, and municipal governments.</a:t>
            </a:r>
            <a:endParaRPr lang="en-US" sz="1050" dirty="0"/>
          </a:p>
        </p:txBody>
      </p:sp>
      <p:sp>
        <p:nvSpPr>
          <p:cNvPr id="27" name="Shape 21"/>
          <p:cNvSpPr/>
          <p:nvPr/>
        </p:nvSpPr>
        <p:spPr>
          <a:xfrm>
            <a:off x="502920" y="4462272"/>
            <a:ext cx="3931920" cy="11704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502920" y="4462272"/>
            <a:ext cx="64008" cy="1170432"/>
          </a:xfrm>
          <a:prstGeom prst="rect">
            <a:avLst/>
          </a:prstGeom>
          <a:solidFill>
            <a:srgbClr val="6A4C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4663440"/>
            <a:ext cx="365760" cy="36576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280160" y="4572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A4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M.G.L. c. 93H / 201 CMR 17.00</a:t>
            </a:r>
            <a:endParaRPr lang="en-US" sz="1600" dirty="0"/>
          </a:p>
        </p:txBody>
      </p:sp>
      <p:sp>
        <p:nvSpPr>
          <p:cNvPr id="31" name="Text 24"/>
          <p:cNvSpPr/>
          <p:nvPr/>
        </p:nvSpPr>
        <p:spPr>
          <a:xfrm>
            <a:off x="1280160" y="491947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Massachusetts law and regulation requiring a written information security program to protect personal data</a:t>
            </a: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4709160" y="4462272"/>
            <a:ext cx="3931920" cy="1170432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4709160" y="4462272"/>
            <a:ext cx="64008" cy="1170432"/>
          </a:xfrm>
          <a:prstGeom prst="rect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760" y="4663440"/>
            <a:ext cx="365760" cy="365760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5486400" y="4572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5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Rules (CJIS, PCI, HIPAA</a:t>
            </a:r>
            <a:r>
              <a:rPr lang="en-US" sz="1200" b="1" dirty="0">
                <a:solidFill>
                  <a:srgbClr val="C05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5486400" y="491947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standards that apply to police, payment, and health-related information the Town handles.</a:t>
            </a:r>
            <a:endParaRPr lang="en-US" sz="1050" dirty="0"/>
          </a:p>
        </p:txBody>
      </p:sp>
      <p:pic>
        <p:nvPicPr>
          <p:cNvPr id="38" name="Image 6" descr="/tmp/build/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40" name="Text 31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</a:rPr>
              <a:t>Town of Wayland  ·  Information Technology Department</a:t>
            </a:r>
          </a:p>
        </p:txBody>
      </p:sp>
      <p:sp>
        <p:nvSpPr>
          <p:cNvPr id="4" name="Eyebrow"/>
          <p:cNvSpPr txBox="1"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indent="0">
              <a:buNone/>
            </a:pPr>
            <a:r>
              <a:rPr lang="en-US" sz="1200" b="1" spc="200" dirty="0">
                <a:solidFill>
                  <a:srgbClr val="1E8A8C"/>
                </a:solidFill>
                <a:latin typeface="Calibri" pitchFamily="34" charset="0"/>
              </a:rPr>
              <a:t>WHY MORE IS NEEDED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502920" y="932688"/>
            <a:ext cx="8138160" cy="560070"/>
          </a:xfrm>
          <a:prstGeom prst="rect">
            <a:avLst/>
          </a:prstGeom>
          <a:noFill/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E5C63"/>
                </a:solidFill>
                <a:latin typeface="Georgia" pitchFamily="34" charset="0"/>
              </a:rPr>
              <a:t>The Cost of Keeping Up</a:t>
            </a:r>
          </a:p>
        </p:txBody>
      </p:sp>
      <p:sp>
        <p:nvSpPr>
          <p:cNvPr id="6" name="Qual"/>
          <p:cNvSpPr txBox="1"/>
          <p:nvPr/>
        </p:nvSpPr>
        <p:spPr>
          <a:xfrm>
            <a:off x="502920" y="1500000"/>
            <a:ext cx="8138160" cy="43000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770"/>
                </a:solidFill>
                <a:latin typeface="Calibri" pitchFamily="34" charset="0"/>
              </a:rPr>
              <a:t>Security isn’t a one-time purchase. Much of it is recurring, and some has been deferred</a:t>
            </a:r>
          </a:p>
        </p:txBody>
      </p:sp>
      <p:sp>
        <p:nvSpPr>
          <p:cNvPr id="20" name="Cat20"/>
          <p:cNvSpPr/>
          <p:nvPr/>
        </p:nvSpPr>
        <p:spPr>
          <a:xfrm>
            <a:off x="502920" y="2199463"/>
            <a:ext cx="4400000" cy="470000"/>
          </a:xfrm>
          <a:prstGeom prst="roundRect">
            <a:avLst>
              <a:gd name="adj" fmla="val 6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137160" tIns="0" rIns="137160" bIns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</a:rPr>
              <a:t>Servers &amp; core licensing</a:t>
            </a:r>
            <a:r>
              <a:rPr lang="en-US" sz="1400" b="1" dirty="0">
                <a:solidFill>
                  <a:srgbClr val="D49A1F"/>
                </a:solidFill>
                <a:latin typeface="Calibri" pitchFamily="34" charset="0"/>
              </a:rPr>
              <a:t>     </a:t>
            </a:r>
          </a:p>
        </p:txBody>
      </p:sp>
      <p:sp>
        <p:nvSpPr>
          <p:cNvPr id="21" name="Cat21"/>
          <p:cNvSpPr/>
          <p:nvPr/>
        </p:nvSpPr>
        <p:spPr>
          <a:xfrm>
            <a:off x="502920" y="2879180"/>
            <a:ext cx="4400000" cy="470000"/>
          </a:xfrm>
          <a:prstGeom prst="roundRect">
            <a:avLst>
              <a:gd name="adj" fmla="val 6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137160" tIns="0" rIns="137160" bIns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</a:rPr>
              <a:t>Network security &amp; monitoring</a:t>
            </a:r>
            <a:r>
              <a:rPr lang="en-US" sz="1400" b="1" dirty="0">
                <a:solidFill>
                  <a:srgbClr val="D49A1F"/>
                </a:solidFill>
                <a:latin typeface="Calibri" pitchFamily="34" charset="0"/>
              </a:rPr>
              <a:t>    </a:t>
            </a:r>
          </a:p>
        </p:txBody>
      </p:sp>
      <p:sp>
        <p:nvSpPr>
          <p:cNvPr id="22" name="Cat22"/>
          <p:cNvSpPr/>
          <p:nvPr/>
        </p:nvSpPr>
        <p:spPr>
          <a:xfrm>
            <a:off x="502920" y="3558897"/>
            <a:ext cx="4400000" cy="470000"/>
          </a:xfrm>
          <a:prstGeom prst="roundRect">
            <a:avLst>
              <a:gd name="adj" fmla="val 6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137160" tIns="0" rIns="137160" bIns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</a:rPr>
              <a:t>Backup &amp; recovery</a:t>
            </a:r>
            <a:r>
              <a:rPr lang="en-US" sz="1400" b="1" dirty="0">
                <a:solidFill>
                  <a:srgbClr val="D49A1F"/>
                </a:solidFill>
                <a:latin typeface="Calibri" pitchFamily="34" charset="0"/>
              </a:rPr>
              <a:t>    </a:t>
            </a:r>
          </a:p>
        </p:txBody>
      </p:sp>
      <p:sp>
        <p:nvSpPr>
          <p:cNvPr id="23" name="Cat23"/>
          <p:cNvSpPr/>
          <p:nvPr/>
        </p:nvSpPr>
        <p:spPr>
          <a:xfrm>
            <a:off x="502920" y="4238614"/>
            <a:ext cx="4400000" cy="470000"/>
          </a:xfrm>
          <a:prstGeom prst="roundRect">
            <a:avLst>
              <a:gd name="adj" fmla="val 6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137160" tIns="0" rIns="137160" bIns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</a:rPr>
              <a:t>Device &amp; identity management</a:t>
            </a:r>
            <a:r>
              <a:rPr lang="en-US" sz="1400" b="1" dirty="0">
                <a:solidFill>
                  <a:srgbClr val="5B6770"/>
                </a:solidFill>
                <a:latin typeface="Calibri" pitchFamily="34" charset="0"/>
              </a:rPr>
              <a:t>     </a:t>
            </a:r>
          </a:p>
        </p:txBody>
      </p:sp>
      <p:sp>
        <p:nvSpPr>
          <p:cNvPr id="24" name="Cat24"/>
          <p:cNvSpPr/>
          <p:nvPr/>
        </p:nvSpPr>
        <p:spPr>
          <a:xfrm>
            <a:off x="502920" y="4918331"/>
            <a:ext cx="4400000" cy="470000"/>
          </a:xfrm>
          <a:prstGeom prst="roundRect">
            <a:avLst>
              <a:gd name="adj" fmla="val 6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137160" tIns="0" rIns="137160" bIns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5C63"/>
                </a:solidFill>
                <a:latin typeface="Calibri" pitchFamily="34" charset="0"/>
              </a:rPr>
              <a:t>Physical security (cameras)</a:t>
            </a:r>
            <a:r>
              <a:rPr lang="en-US" sz="1400" b="1" dirty="0">
                <a:solidFill>
                  <a:srgbClr val="5B6770"/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26" name="FramePanel"/>
          <p:cNvSpPr/>
          <p:nvPr/>
        </p:nvSpPr>
        <p:spPr>
          <a:xfrm>
            <a:off x="5250000" y="2049999"/>
            <a:ext cx="3390000" cy="3476827"/>
          </a:xfrm>
          <a:prstGeom prst="roundRect">
            <a:avLst>
              <a:gd name="adj" fmla="val 4000"/>
            </a:avLst>
          </a:prstGeom>
          <a:solidFill>
            <a:srgbClr val="FBF6EC"/>
          </a:solidFill>
          <a:ln w="9525">
            <a:solidFill>
              <a:srgbClr val="E5DCC8"/>
            </a:solidFill>
          </a:ln>
        </p:spPr>
        <p:txBody>
          <a:bodyPr lIns="182880" tIns="160020" rIns="182880" bIns="160020" anchor="t"/>
          <a:lstStyle/>
          <a:p>
            <a:pPr marL="0" indent="0">
              <a:buNone/>
            </a:pPr>
            <a:r>
              <a:rPr lang="en-US" sz="1200" b="1" spc="150" dirty="0">
                <a:solidFill>
                  <a:srgbClr val="1E8A8C"/>
                </a:solidFill>
                <a:latin typeface="Calibri" pitchFamily="34" charset="0"/>
              </a:rPr>
              <a:t>WHAT THIS PAYS FOR</a:t>
            </a:r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</a:rPr>
              <a:t>The Town side funds the infrastructure — servers, network, security, backups. The school side funds learning. You can’t run the schools without the infrastructure underneath them.</a:t>
            </a:r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</a:rPr>
              <a:t>Most of these are recurring renewals, not one-time buys. A few are catch-up items that were put off in past years and now have to be brought current.</a:t>
            </a:r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1350" b="1" dirty="0">
                <a:solidFill>
                  <a:srgbClr val="C0532B"/>
                </a:solidFill>
                <a:latin typeface="Calibri" pitchFamily="34" charset="0"/>
              </a:rPr>
              <a:t>Deferring these costs less today, but more later — and raises the risk in between.</a:t>
            </a:r>
          </a:p>
        </p:txBody>
      </p:sp>
      <p:sp>
        <p:nvSpPr>
          <p:cNvPr id="27" name="FooterTxt"/>
          <p:cNvSpPr txBox="1"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</a:rPr>
              <a:t>Town of Wayland — IT Department</a:t>
            </a:r>
          </a:p>
        </p:txBody>
      </p:sp>
      <p:sp>
        <p:nvSpPr>
          <p:cNvPr id="28" name="PageNum"/>
          <p:cNvSpPr txBox="1"/>
          <p:nvPr/>
        </p:nvSpPr>
        <p:spPr>
          <a:xfrm>
            <a:off x="4000000" y="6473952"/>
            <a:ext cx="2000000" cy="27432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</a:rPr>
              <a:t>13 / 15</a:t>
            </a:r>
          </a:p>
        </p:txBody>
      </p:sp>
      <p:sp>
        <p:nvSpPr>
          <p:cNvPr id="29" name="SrcNote"/>
          <p:cNvSpPr txBox="1"/>
          <p:nvPr/>
        </p:nvSpPr>
        <p:spPr>
          <a:xfrm>
            <a:off x="502920" y="6150000"/>
            <a:ext cx="8138160" cy="25000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B6770"/>
                </a:solidFill>
                <a:latin typeface="Calibri" pitchFamily="34" charset="0"/>
              </a:rPr>
              <a:t>Figures are planning estimates and are grouped by category. Amounts are recurring unless noted. School budget detail: waylandps.org/district-budget.</a:t>
            </a:r>
          </a:p>
        </p:txBody>
      </p:sp>
      <p:pic>
        <p:nvPicPr>
          <p:cNvPr id="30" name="Image 0" descr="/tmp/build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71" name="VMwareExample"/>
          <p:cNvSpPr/>
          <p:nvPr/>
        </p:nvSpPr>
        <p:spPr>
          <a:xfrm>
            <a:off x="5250000" y="5540000"/>
            <a:ext cx="3390000" cy="630000"/>
          </a:xfrm>
          <a:prstGeom prst="roundRect">
            <a:avLst>
              <a:gd name="adj" fmla="val 6000"/>
            </a:avLst>
          </a:prstGeom>
          <a:solidFill>
            <a:srgbClr val="FBF6EC"/>
          </a:solidFill>
          <a:ln w="12700">
            <a:solidFill>
              <a:srgbClr val="D49A1F"/>
            </a:solidFill>
          </a:ln>
        </p:spPr>
        <p:txBody>
          <a:bodyPr lIns="109728" tIns="54864" rIns="109728" bIns="54864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C0532B"/>
                </a:solidFill>
                <a:latin typeface="Calibri" pitchFamily="34" charset="0"/>
              </a:rPr>
              <a:t>One example: a single core platform</a:t>
            </a:r>
          </a:p>
          <a:p>
            <a:pPr marL="0" indent="0" algn="l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</a:rPr>
              <a:t>Our server virtualization renewal nearly doubled in one year — </a:t>
            </a:r>
            <a:r>
              <a:rPr lang="en-US" sz="1000" b="1" dirty="0">
                <a:solidFill>
                  <a:srgbClr val="0E5C63"/>
                </a:solidFill>
                <a:latin typeface="Calibri" pitchFamily="34" charset="0"/>
              </a:rPr>
              <a:t>from $44K to $86K.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34924"/>
          </a:xfrm>
          <a:prstGeom prst="rect">
            <a:avLst/>
          </a:prstGeom>
          <a:solidFill>
            <a:srgbClr val="0E4F57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3" name="Text 1"/>
          <p:cNvSpPr/>
          <p:nvPr/>
        </p:nvSpPr>
        <p:spPr>
          <a:xfrm>
            <a:off x="377190" y="857250"/>
            <a:ext cx="7543800" cy="534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</a:t>
            </a:r>
            <a:r>
              <a:rPr lang="en-US" sz="1050" dirty="0">
                <a:solidFill>
                  <a:srgbClr val="7FB3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Technology Department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377190" y="1543050"/>
            <a:ext cx="54864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b="1" kern="0" spc="225" dirty="0">
                <a:solidFill>
                  <a:srgbClr val="1B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CONTEXT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342900" y="1735074"/>
            <a:ext cx="8229600" cy="5829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000" b="1" dirty="0">
                <a:solidFill>
                  <a:srgbClr val="0E4F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Town Spends on IT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377190" y="2311146"/>
            <a:ext cx="8366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i="1" dirty="0">
                <a:solidFill>
                  <a:srgbClr val="6B6B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non-personnel operating budget — the licenses, contracts, and platforms that keep town and school systems running.</a:t>
            </a:r>
            <a:endParaRPr lang="en-US" sz="1125" dirty="0"/>
          </a:p>
        </p:txBody>
      </p:sp>
      <p:sp>
        <p:nvSpPr>
          <p:cNvPr id="7" name="Shape 5"/>
          <p:cNvSpPr/>
          <p:nvPr/>
        </p:nvSpPr>
        <p:spPr>
          <a:xfrm>
            <a:off x="377190" y="2763774"/>
            <a:ext cx="3806190" cy="3013082"/>
          </a:xfrm>
          <a:prstGeom prst="rect">
            <a:avLst/>
          </a:prstGeom>
          <a:solidFill>
            <a:srgbClr val="0E4F57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617220" y="2914650"/>
            <a:ext cx="332613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kern="0" spc="225" dirty="0">
                <a:solidFill>
                  <a:srgbClr val="9CC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OPERATING BUDGET, FY26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82930" y="3051810"/>
            <a:ext cx="3394710" cy="7200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~$1.55M</a:t>
            </a:r>
            <a:endParaRPr lang="en-US" sz="4350" dirty="0"/>
          </a:p>
        </p:txBody>
      </p:sp>
      <p:sp>
        <p:nvSpPr>
          <p:cNvPr id="10" name="Text 8"/>
          <p:cNvSpPr/>
          <p:nvPr/>
        </p:nvSpPr>
        <p:spPr>
          <a:xfrm>
            <a:off x="617220" y="3792474"/>
            <a:ext cx="3326130" cy="377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38" dirty="0">
                <a:solidFill>
                  <a:srgbClr val="DC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and school IT operating spend — non-personnel licenses, contracts &amp; equipment</a:t>
            </a:r>
            <a:endParaRPr lang="en-US" sz="938" dirty="0"/>
          </a:p>
        </p:txBody>
      </p:sp>
      <p:sp>
        <p:nvSpPr>
          <p:cNvPr id="11" name="Shape 9"/>
          <p:cNvSpPr/>
          <p:nvPr/>
        </p:nvSpPr>
        <p:spPr>
          <a:xfrm>
            <a:off x="617220" y="4217670"/>
            <a:ext cx="3326130" cy="0"/>
          </a:xfrm>
          <a:prstGeom prst="line">
            <a:avLst/>
          </a:prstGeom>
          <a:noFill/>
          <a:ln w="12700">
            <a:solidFill>
              <a:srgbClr val="2E6A72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2" name="Text 10"/>
          <p:cNvSpPr/>
          <p:nvPr/>
        </p:nvSpPr>
        <p:spPr>
          <a:xfrm>
            <a:off x="617220" y="4299966"/>
            <a:ext cx="243459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DC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OPEX – non-personnel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777490" y="4299966"/>
            <a:ext cx="11658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$628,500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617220" y="4588002"/>
            <a:ext cx="243459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DC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OPEX – non-personnel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777490" y="4588002"/>
            <a:ext cx="11658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$922,721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617220" y="4889754"/>
            <a:ext cx="243459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</a:t>
            </a: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non-personnel</a:t>
            </a:r>
            <a:r>
              <a:rPr lang="en-US" sz="975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 OPEX</a:t>
            </a:r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2777490" y="4889754"/>
            <a:ext cx="11658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75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$1,551,221</a:t>
            </a:r>
            <a:endParaRPr lang="en-US" sz="1275" dirty="0">
              <a:solidFill>
                <a:schemeClr val="bg1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423410" y="2763774"/>
            <a:ext cx="4341114" cy="3013082"/>
          </a:xfrm>
          <a:prstGeom prst="rect">
            <a:avLst/>
          </a:prstGeom>
          <a:solidFill>
            <a:srgbClr val="EDE6D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9" name="Text 17"/>
          <p:cNvSpPr/>
          <p:nvPr/>
        </p:nvSpPr>
        <p:spPr>
          <a:xfrm>
            <a:off x="4663440" y="2914650"/>
            <a:ext cx="3861054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kern="0" spc="150" dirty="0">
                <a:solidFill>
                  <a:srgbClr val="1B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OPEX GOES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663440" y="3120390"/>
            <a:ext cx="386105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0E4F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Recurring systems, not one-time buys</a:t>
            </a:r>
            <a:endParaRPr lang="en-US" sz="1275" dirty="0"/>
          </a:p>
        </p:txBody>
      </p:sp>
      <p:sp>
        <p:nvSpPr>
          <p:cNvPr id="21" name="Text 19"/>
          <p:cNvSpPr/>
          <p:nvPr/>
        </p:nvSpPr>
        <p:spPr>
          <a:xfrm>
            <a:off x="4663440" y="3353562"/>
            <a:ext cx="3861054" cy="4526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dollars keep the systems every department and classroom runs on — licenses, contracts, and platform renewals that recur every year.</a:t>
            </a:r>
            <a:endParaRPr lang="en-US" sz="975" dirty="0"/>
          </a:p>
        </p:txBody>
      </p:sp>
      <p:sp>
        <p:nvSpPr>
          <p:cNvPr id="22" name="Text 20"/>
          <p:cNvSpPr/>
          <p:nvPr/>
        </p:nvSpPr>
        <p:spPr>
          <a:xfrm>
            <a:off x="4663440" y="3833622"/>
            <a:ext cx="3861054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kern="0" spc="150" dirty="0">
                <a:solidFill>
                  <a:srgbClr val="1B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— TOWN OPEX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663440" y="4066794"/>
            <a:ext cx="310667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13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Tyler Munis (finance system)</a:t>
            </a:r>
            <a:endParaRPr lang="en-US" sz="1013" dirty="0"/>
          </a:p>
        </p:txBody>
      </p:sp>
      <p:sp>
        <p:nvSpPr>
          <p:cNvPr id="24" name="Text 22"/>
          <p:cNvSpPr/>
          <p:nvPr/>
        </p:nvSpPr>
        <p:spPr>
          <a:xfrm>
            <a:off x="7701534" y="4066794"/>
            <a:ext cx="8229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013" b="1" dirty="0">
                <a:solidFill>
                  <a:srgbClr val="1B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$160K</a:t>
            </a:r>
            <a:endParaRPr lang="en-US" sz="1013" dirty="0"/>
          </a:p>
        </p:txBody>
      </p:sp>
      <p:sp>
        <p:nvSpPr>
          <p:cNvPr id="25" name="Text 23"/>
          <p:cNvSpPr/>
          <p:nvPr/>
        </p:nvSpPr>
        <p:spPr>
          <a:xfrm>
            <a:off x="4663440" y="4286250"/>
            <a:ext cx="310667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13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Permitting system</a:t>
            </a:r>
            <a:endParaRPr lang="en-US" sz="1013" dirty="0"/>
          </a:p>
        </p:txBody>
      </p:sp>
      <p:sp>
        <p:nvSpPr>
          <p:cNvPr id="26" name="Text 24"/>
          <p:cNvSpPr/>
          <p:nvPr/>
        </p:nvSpPr>
        <p:spPr>
          <a:xfrm>
            <a:off x="7701534" y="4286250"/>
            <a:ext cx="8229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013" b="1" dirty="0">
                <a:solidFill>
                  <a:srgbClr val="1B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$80K</a:t>
            </a:r>
            <a:endParaRPr lang="en-US" sz="1013" dirty="0"/>
          </a:p>
        </p:txBody>
      </p:sp>
      <p:sp>
        <p:nvSpPr>
          <p:cNvPr id="27" name="Text 25"/>
          <p:cNvSpPr/>
          <p:nvPr/>
        </p:nvSpPr>
        <p:spPr>
          <a:xfrm>
            <a:off x="4663440" y="4505706"/>
            <a:ext cx="310667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13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VMware (server platform)</a:t>
            </a:r>
            <a:endParaRPr lang="en-US" sz="1013" dirty="0"/>
          </a:p>
        </p:txBody>
      </p:sp>
      <p:sp>
        <p:nvSpPr>
          <p:cNvPr id="28" name="Text 26"/>
          <p:cNvSpPr/>
          <p:nvPr/>
        </p:nvSpPr>
        <p:spPr>
          <a:xfrm>
            <a:off x="7701534" y="4505706"/>
            <a:ext cx="8229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013" b="1" dirty="0">
                <a:solidFill>
                  <a:srgbClr val="1B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$85K</a:t>
            </a:r>
            <a:endParaRPr lang="en-US" sz="1013" dirty="0"/>
          </a:p>
        </p:txBody>
      </p:sp>
      <p:sp>
        <p:nvSpPr>
          <p:cNvPr id="29" name="Text 27"/>
          <p:cNvSpPr/>
          <p:nvPr/>
        </p:nvSpPr>
        <p:spPr>
          <a:xfrm>
            <a:off x="4663440" y="4725162"/>
            <a:ext cx="310667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13" b="1" dirty="0">
                <a:solidFill>
                  <a:srgbClr val="0E4F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three</a:t>
            </a:r>
            <a:endParaRPr lang="en-US" sz="1013" dirty="0"/>
          </a:p>
        </p:txBody>
      </p:sp>
      <p:sp>
        <p:nvSpPr>
          <p:cNvPr id="30" name="Text 28"/>
          <p:cNvSpPr/>
          <p:nvPr/>
        </p:nvSpPr>
        <p:spPr>
          <a:xfrm>
            <a:off x="7701534" y="4725162"/>
            <a:ext cx="8229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013" b="1" dirty="0">
                <a:solidFill>
                  <a:srgbClr val="0E4F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$325K</a:t>
            </a:r>
            <a:endParaRPr lang="en-US" sz="1013" dirty="0"/>
          </a:p>
        </p:txBody>
      </p:sp>
      <p:sp>
        <p:nvSpPr>
          <p:cNvPr id="31" name="Text 29"/>
          <p:cNvSpPr/>
          <p:nvPr/>
        </p:nvSpPr>
        <p:spPr>
          <a:xfrm>
            <a:off x="4663440" y="4958334"/>
            <a:ext cx="3861054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63" i="1" dirty="0">
                <a:solidFill>
                  <a:srgbClr val="6B6B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Roughly 52% of the $628,500 town technology budget</a:t>
            </a:r>
            <a:endParaRPr lang="en-US" sz="863" dirty="0"/>
          </a:p>
        </p:txBody>
      </p:sp>
      <p:sp>
        <p:nvSpPr>
          <p:cNvPr id="34" name="Text 32"/>
          <p:cNvSpPr/>
          <p:nvPr/>
        </p:nvSpPr>
        <p:spPr>
          <a:xfrm>
            <a:off x="377190" y="5877306"/>
            <a:ext cx="7886700" cy="1234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713" i="1" dirty="0">
                <a:solidFill>
                  <a:srgbClr val="6B6B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FY26 figures. Town and school IT operating budgets (non-personnel only); personnel excluded. Most OPEX is recurring annual renewals.</a:t>
            </a:r>
            <a:endParaRPr lang="en-US" sz="7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 ·  Information Technology Department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1E8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SUMMARY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32688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5C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We Think About It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is ongoing work — never finished, shared across people and systems, and built on a few steady principles.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874520"/>
            <a:ext cx="2560320" cy="32461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874520"/>
            <a:ext cx="2560320" cy="502920"/>
          </a:xfrm>
          <a:prstGeom prst="rect">
            <a:avLst/>
          </a:prstGeom>
          <a:solidFill>
            <a:srgbClr val="1E8A8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1970532"/>
            <a:ext cx="310896" cy="31089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51560" y="18745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layered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532888"/>
            <a:ext cx="22860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tool keeps us safe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Identity, devices, network, and data each matter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comes from defenses working together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one layer fails, others still hold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Backups and recovery are the last line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291840" y="1874520"/>
            <a:ext cx="2560320" cy="32461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291840" y="1874520"/>
            <a:ext cx="2560320" cy="502920"/>
          </a:xfrm>
          <a:prstGeom prst="rect">
            <a:avLst/>
          </a:prstGeom>
          <a:solidFill>
            <a:srgbClr val="2C7A5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432" y="1970532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840480" y="18745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shared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3429000" y="2532888"/>
            <a:ext cx="22860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employee plays a part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incidents begin with a person, not a server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and awareness are core controls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careful click is a real defense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Residents trust us to protect their data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080760" y="1874520"/>
            <a:ext cx="2560320" cy="3246120"/>
          </a:xfrm>
          <a:prstGeom prst="rect">
            <a:avLst/>
          </a:prstGeom>
          <a:solidFill>
            <a:srgbClr val="FBF6EC"/>
          </a:solidFill>
          <a:ln w="12700">
            <a:solidFill>
              <a:srgbClr val="E5DC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6080760" y="1874520"/>
            <a:ext cx="2560320" cy="502920"/>
          </a:xfrm>
          <a:prstGeom prst="rect">
            <a:avLst/>
          </a:prstGeom>
          <a:solidFill>
            <a:srgbClr val="2A7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52" y="1970532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629400" y="18745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ongoing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6217920" y="2532888"/>
            <a:ext cx="22860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Threats and technology keep changing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align to recognized national frameworks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 improvement, reviewed and updated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test our defenses, not just assume them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“done” — always maintained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502920" y="5349240"/>
            <a:ext cx="8138160" cy="822960"/>
          </a:xfrm>
          <a:prstGeom prst="rect">
            <a:avLst/>
          </a:prstGeom>
          <a:solidFill>
            <a:srgbClr val="0E5C6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5568696"/>
            <a:ext cx="384048" cy="38404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280160" y="534924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you.
</a:t>
            </a:r>
            <a:r>
              <a:rPr lang="en-US" sz="1050" dirty="0">
                <a:solidFill>
                  <a:srgbClr val="F0E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and discussion welcome  ·  Town of Wayland Information Technology Department</a:t>
            </a:r>
            <a:endParaRPr lang="en-US" sz="1300" dirty="0"/>
          </a:p>
        </p:txBody>
      </p:sp>
      <p:pic>
        <p:nvPicPr>
          <p:cNvPr id="25" name="Image 4" descr="/tmp/build/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0" y="6473952"/>
            <a:ext cx="868680" cy="26883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502920" y="6473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Wayland — IT Department</a:t>
            </a:r>
            <a:endParaRPr lang="en-US" sz="900" dirty="0"/>
          </a:p>
        </p:txBody>
      </p:sp>
      <p:sp>
        <p:nvSpPr>
          <p:cNvPr id="27" name="Text 20"/>
          <p:cNvSpPr/>
          <p:nvPr/>
        </p:nvSpPr>
        <p:spPr>
          <a:xfrm>
            <a:off x="3657600" y="6473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4037</TotalTime>
  <Words>2539</Words>
  <Application>Microsoft Office PowerPoint</Application>
  <PresentationFormat>On-screen Show (4:3)</PresentationFormat>
  <Paragraphs>367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Cybersecurity at the Town of Wayland — An Informational Briefing</dc:title>
  <dc:subject>PptxGenJS Presentation</dc:subject>
  <dc:creator>nlombardi@wayland.ma.us</dc:creator>
  <cp:lastModifiedBy>Lombardi, Nick</cp:lastModifiedBy>
  <cp:revision>7</cp:revision>
  <cp:lastPrinted>2026-06-02T18:03:03Z</cp:lastPrinted>
  <dcterms:created xsi:type="dcterms:W3CDTF">2026-06-01T17:56:16Z</dcterms:created>
  <dcterms:modified xsi:type="dcterms:W3CDTF">2026-06-22T18:17:28Z</dcterms:modified>
</cp:coreProperties>
</file>